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3f92c6f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3f92c6f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67d811205_1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67d811205_1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67d811205_1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67d811205_1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67d811205_1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67d811205_1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67d811205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67d811205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67d811205_1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67d811205_1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7d811205_1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67d811205_1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67d811205_1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67d811205_1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67d811205_1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67d811205_1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67d811205_1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67d811205_1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67d811205_1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267d811205_1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67d811205_1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67d811205_1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 amt="29000"/>
          </a:blip>
          <a:stretch>
            <a:fillRect/>
          </a:stretch>
        </p:blipFill>
        <p:spPr>
          <a:xfrm>
            <a:off x="163625" y="2102225"/>
            <a:ext cx="8666625" cy="304127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gif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3.gif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/>
        </p:nvSpPr>
        <p:spPr>
          <a:xfrm>
            <a:off x="5098675" y="3830400"/>
            <a:ext cx="3888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Susmitha Marripalapu   (A20489531)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Pranava Brunda Manuguri (A20472679)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Yogith Reddy Venkanagari (A20493317)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25"/>
          <p:cNvSpPr txBox="1"/>
          <p:nvPr/>
        </p:nvSpPr>
        <p:spPr>
          <a:xfrm>
            <a:off x="0" y="0"/>
            <a:ext cx="9144000" cy="233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0"/>
          </a:p>
        </p:txBody>
      </p:sp>
      <p:sp>
        <p:nvSpPr>
          <p:cNvPr id="102" name="Google Shape;102;p25"/>
          <p:cNvSpPr txBox="1"/>
          <p:nvPr/>
        </p:nvSpPr>
        <p:spPr>
          <a:xfrm>
            <a:off x="-56050" y="885150"/>
            <a:ext cx="8359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AURUM: A DATA DISCOVERY SYSTEM</a:t>
            </a:r>
            <a:endParaRPr b="1"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GROUP - 7</a:t>
            </a:r>
            <a:r>
              <a:rPr b="1"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3" name="Google Shape;103;p25"/>
          <p:cNvPicPr preferRelativeResize="0"/>
          <p:nvPr/>
        </p:nvPicPr>
        <p:blipFill rotWithShape="1">
          <a:blip r:embed="rId3">
            <a:alphaModFix/>
          </a:blip>
          <a:srcRect b="8376" l="17958" r="0" t="9582"/>
          <a:stretch/>
        </p:blipFill>
        <p:spPr>
          <a:xfrm>
            <a:off x="6073600" y="0"/>
            <a:ext cx="3070400" cy="23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/>
        </p:nvSpPr>
        <p:spPr>
          <a:xfrm>
            <a:off x="0" y="0"/>
            <a:ext cx="9144000" cy="172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/>
          </a:p>
        </p:txBody>
      </p:sp>
      <p:sp>
        <p:nvSpPr>
          <p:cNvPr id="210" name="Google Shape;210;p34"/>
          <p:cNvSpPr txBox="1"/>
          <p:nvPr/>
        </p:nvSpPr>
        <p:spPr>
          <a:xfrm>
            <a:off x="0" y="577200"/>
            <a:ext cx="8359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QUERYING EKG</a:t>
            </a:r>
            <a:endParaRPr b="1"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34"/>
          <p:cNvSpPr/>
          <p:nvPr/>
        </p:nvSpPr>
        <p:spPr>
          <a:xfrm>
            <a:off x="6241675" y="2185150"/>
            <a:ext cx="2644500" cy="6387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Apply columns to input tables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34"/>
          <p:cNvSpPr/>
          <p:nvPr/>
        </p:nvSpPr>
        <p:spPr>
          <a:xfrm>
            <a:off x="6241675" y="3155575"/>
            <a:ext cx="2644500" cy="6387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Apply primitive logic to each input individually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34"/>
          <p:cNvSpPr/>
          <p:nvPr/>
        </p:nvSpPr>
        <p:spPr>
          <a:xfrm>
            <a:off x="6241675" y="4193250"/>
            <a:ext cx="2644500" cy="6387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Combine results per column using OR primitive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34"/>
          <p:cNvSpPr/>
          <p:nvPr/>
        </p:nvSpPr>
        <p:spPr>
          <a:xfrm>
            <a:off x="7420975" y="2869250"/>
            <a:ext cx="285900" cy="240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4"/>
          <p:cNvSpPr/>
          <p:nvPr/>
        </p:nvSpPr>
        <p:spPr>
          <a:xfrm>
            <a:off x="7420975" y="3873313"/>
            <a:ext cx="285900" cy="240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4"/>
          <p:cNvSpPr txBox="1"/>
          <p:nvPr/>
        </p:nvSpPr>
        <p:spPr>
          <a:xfrm>
            <a:off x="5625375" y="1705875"/>
            <a:ext cx="37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similar content across all databases</a:t>
            </a:r>
            <a:endParaRPr/>
          </a:p>
        </p:txBody>
      </p:sp>
      <p:sp>
        <p:nvSpPr>
          <p:cNvPr id="217" name="Google Shape;217;p34"/>
          <p:cNvSpPr txBox="1"/>
          <p:nvPr/>
        </p:nvSpPr>
        <p:spPr>
          <a:xfrm>
            <a:off x="89675" y="1882600"/>
            <a:ext cx="5826900" cy="2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D9D9D9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Broad Search of Related Source:</a:t>
            </a:r>
            <a:endParaRPr b="1" sz="1500">
              <a:solidFill>
                <a:schemeClr val="dk1"/>
              </a:solidFill>
              <a:highlight>
                <a:srgbClr val="D9D9D9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70">
              <a:solidFill>
                <a:schemeClr val="dk1"/>
              </a:solidFill>
              <a:highlight>
                <a:srgbClr val="D9D9D9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Schema Search is used to find all the columns across all databases by using keywords.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example: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keywords such as “Sales”, “profits”.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Query:    </a:t>
            </a:r>
            <a:r>
              <a:rPr i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results=SchemaSearch(“sales”,”profits”)</a:t>
            </a:r>
            <a:endParaRPr i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2"/>
              </a:solidFill>
              <a:highlight>
                <a:srgbClr val="D9D9D9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D9D9D9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Searching For Similar Content:</a:t>
            </a:r>
            <a:endParaRPr b="1" sz="1500">
              <a:solidFill>
                <a:schemeClr val="dk1"/>
              </a:solidFill>
              <a:highlight>
                <a:srgbClr val="D9D9D9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rgbClr val="D9D9D9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ContentSim is the command that used to search the similar range of content and their syntactic relationships.</a:t>
            </a:r>
            <a:endParaRPr/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0975" y="0"/>
            <a:ext cx="1723800" cy="17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/>
        </p:nvSpPr>
        <p:spPr>
          <a:xfrm>
            <a:off x="0" y="0"/>
            <a:ext cx="9144000" cy="172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/>
          </a:p>
        </p:txBody>
      </p:sp>
      <p:sp>
        <p:nvSpPr>
          <p:cNvPr id="224" name="Google Shape;224;p35"/>
          <p:cNvSpPr txBox="1"/>
          <p:nvPr/>
        </p:nvSpPr>
        <p:spPr>
          <a:xfrm>
            <a:off x="0" y="577200"/>
            <a:ext cx="8359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SRQL EXECUTION ENGINE</a:t>
            </a:r>
            <a:endParaRPr b="1"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35"/>
          <p:cNvSpPr txBox="1"/>
          <p:nvPr/>
        </p:nvSpPr>
        <p:spPr>
          <a:xfrm>
            <a:off x="106500" y="1791050"/>
            <a:ext cx="89310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D9D9D9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G-index:</a:t>
            </a:r>
            <a:endParaRPr b="1" sz="1500">
              <a:solidFill>
                <a:schemeClr val="dk1"/>
              </a:solidFill>
              <a:highlight>
                <a:srgbClr val="D9D9D9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G-Index is a space-efficient in-memory representation of the EKG and it is constructed incrementally along with the EKG.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G-index serves as a framework to write new strategies if needed and this provenance graph is sufficient to express ranking strategies.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highlight>
                <a:srgbClr val="D9D9D9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D9D9D9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Ranking Strategies:     </a:t>
            </a:r>
            <a:endParaRPr b="1" sz="1500">
              <a:solidFill>
                <a:schemeClr val="dk1"/>
              </a:solidFill>
              <a:highlight>
                <a:srgbClr val="D9D9D9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Certainty ranking-  it is a default technique, that uses weights(obtained from the provenance graph) from sinks to sources and combines  the weights.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time we reach junction, it will choose the upstream link with highest weights and continue the path.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Coverage ranking - it is a more advanced ranking approach for SRQL queries that deliver tables as output.where a query's output tables are sorted in relation to the input DEs.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6" name="Google Shape;2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94653" y="42750"/>
            <a:ext cx="3049347" cy="16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/>
        </p:nvSpPr>
        <p:spPr>
          <a:xfrm>
            <a:off x="0" y="0"/>
            <a:ext cx="9144000" cy="172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/>
          </a:p>
        </p:txBody>
      </p:sp>
      <p:sp>
        <p:nvSpPr>
          <p:cNvPr id="232" name="Google Shape;232;p36"/>
          <p:cNvSpPr txBox="1"/>
          <p:nvPr/>
        </p:nvSpPr>
        <p:spPr>
          <a:xfrm>
            <a:off x="1843350" y="577200"/>
            <a:ext cx="5457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36"/>
          <p:cNvSpPr txBox="1"/>
          <p:nvPr/>
        </p:nvSpPr>
        <p:spPr>
          <a:xfrm>
            <a:off x="134400" y="1826550"/>
            <a:ext cx="45159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ystems orthogonal to the problem AURUM is trying to solve. Don’t p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ermit users to change queries on demand.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WhereWorks by Linkedin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Atlas by Apache foundations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Goods by Google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experiments so far with AURUM helped to confirm that AURUM is useful for varied discovery needs.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 : 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with organisations to achieve a deeper integration in their environments, with the hope of discovering more details and related problems.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4" name="Google Shape;234;p36"/>
          <p:cNvPicPr preferRelativeResize="0"/>
          <p:nvPr/>
        </p:nvPicPr>
        <p:blipFill rotWithShape="1">
          <a:blip r:embed="rId3">
            <a:alphaModFix/>
          </a:blip>
          <a:srcRect b="13889" l="0" r="0" t="0"/>
          <a:stretch/>
        </p:blipFill>
        <p:spPr>
          <a:xfrm flipH="1">
            <a:off x="4721625" y="1723800"/>
            <a:ext cx="4422386" cy="34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/>
        </p:nvSpPr>
        <p:spPr>
          <a:xfrm>
            <a:off x="0" y="0"/>
            <a:ext cx="9144000" cy="172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/>
          </a:p>
        </p:txBody>
      </p:sp>
      <p:sp>
        <p:nvSpPr>
          <p:cNvPr id="109" name="Google Shape;109;p26"/>
          <p:cNvSpPr txBox="1"/>
          <p:nvPr/>
        </p:nvSpPr>
        <p:spPr>
          <a:xfrm>
            <a:off x="0" y="577200"/>
            <a:ext cx="8359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</a:t>
            </a:r>
            <a:endParaRPr b="1"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26"/>
          <p:cNvSpPr txBox="1"/>
          <p:nvPr/>
        </p:nvSpPr>
        <p:spPr>
          <a:xfrm>
            <a:off x="256200" y="1949375"/>
            <a:ext cx="668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Modern organizations face a data discovery problem.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Find data sources containing needed information among the many thousands of tables in RDBMS, data lakes and warehouses in the organization.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882150" y="3798850"/>
            <a:ext cx="1379700" cy="658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Times New Roman"/>
                <a:ea typeface="Times New Roman"/>
                <a:cs typeface="Times New Roman"/>
                <a:sym typeface="Times New Roman"/>
              </a:rPr>
              <a:t>Predict stock price of a company after presidential elections</a:t>
            </a:r>
            <a:endParaRPr b="1"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2018138" y="3469725"/>
            <a:ext cx="1297500" cy="460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952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Company’s stock variation in recent elections.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26"/>
          <p:cNvSpPr/>
          <p:nvPr/>
        </p:nvSpPr>
        <p:spPr>
          <a:xfrm>
            <a:off x="2018150" y="4297150"/>
            <a:ext cx="1297500" cy="460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Mentions of company in social media handles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26"/>
          <p:cNvSpPr/>
          <p:nvPr/>
        </p:nvSpPr>
        <p:spPr>
          <a:xfrm>
            <a:off x="5828363" y="3469725"/>
            <a:ext cx="1297500" cy="460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No.of drugs about to be approved by FDA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26"/>
          <p:cNvSpPr/>
          <p:nvPr/>
        </p:nvSpPr>
        <p:spPr>
          <a:xfrm>
            <a:off x="5904338" y="4297150"/>
            <a:ext cx="1379700" cy="460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Current productivity of research and development.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6" name="Google Shape;116;p26"/>
          <p:cNvCxnSpPr>
            <a:stCxn id="111" idx="1"/>
            <a:endCxn id="112" idx="3"/>
          </p:cNvCxnSpPr>
          <p:nvPr/>
        </p:nvCxnSpPr>
        <p:spPr>
          <a:xfrm rot="10800000">
            <a:off x="3315750" y="3700150"/>
            <a:ext cx="566400" cy="42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26"/>
          <p:cNvCxnSpPr>
            <a:stCxn id="111" idx="1"/>
            <a:endCxn id="113" idx="3"/>
          </p:cNvCxnSpPr>
          <p:nvPr/>
        </p:nvCxnSpPr>
        <p:spPr>
          <a:xfrm flipH="1">
            <a:off x="3315750" y="4127950"/>
            <a:ext cx="566400" cy="39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26"/>
          <p:cNvCxnSpPr>
            <a:stCxn id="111" idx="3"/>
            <a:endCxn id="114" idx="1"/>
          </p:cNvCxnSpPr>
          <p:nvPr/>
        </p:nvCxnSpPr>
        <p:spPr>
          <a:xfrm flipH="1" rot="10800000">
            <a:off x="5261850" y="3700150"/>
            <a:ext cx="566400" cy="42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26"/>
          <p:cNvCxnSpPr>
            <a:stCxn id="111" idx="3"/>
            <a:endCxn id="115" idx="1"/>
          </p:cNvCxnSpPr>
          <p:nvPr/>
        </p:nvCxnSpPr>
        <p:spPr>
          <a:xfrm>
            <a:off x="5261850" y="4127950"/>
            <a:ext cx="642600" cy="39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Google Shape;120;p26"/>
          <p:cNvSpPr txBox="1"/>
          <p:nvPr/>
        </p:nvSpPr>
        <p:spPr>
          <a:xfrm>
            <a:off x="3664650" y="3069525"/>
            <a:ext cx="18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D9D9D9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Large drug company</a:t>
            </a:r>
            <a:endParaRPr>
              <a:highlight>
                <a:srgbClr val="D9D9D9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Google Shape;121;p26"/>
          <p:cNvPicPr preferRelativeResize="0"/>
          <p:nvPr/>
        </p:nvPicPr>
        <p:blipFill rotWithShape="1">
          <a:blip r:embed="rId3">
            <a:alphaModFix/>
          </a:blip>
          <a:srcRect b="7576" l="3300" r="-3299" t="7584"/>
          <a:stretch/>
        </p:blipFill>
        <p:spPr>
          <a:xfrm>
            <a:off x="6768350" y="0"/>
            <a:ext cx="2375651" cy="17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/>
          <p:nvPr/>
        </p:nvSpPr>
        <p:spPr>
          <a:xfrm>
            <a:off x="0" y="0"/>
            <a:ext cx="9144000" cy="172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/>
          </a:p>
        </p:txBody>
      </p:sp>
      <p:sp>
        <p:nvSpPr>
          <p:cNvPr id="127" name="Google Shape;127;p27"/>
          <p:cNvSpPr txBox="1"/>
          <p:nvPr/>
        </p:nvSpPr>
        <p:spPr>
          <a:xfrm>
            <a:off x="0" y="577200"/>
            <a:ext cx="8359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DATA DISCOVERY SYSTEM ???</a:t>
            </a:r>
            <a:endParaRPr b="1"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27"/>
          <p:cNvSpPr txBox="1"/>
          <p:nvPr/>
        </p:nvSpPr>
        <p:spPr>
          <a:xfrm>
            <a:off x="168150" y="2162725"/>
            <a:ext cx="88077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highlight>
                  <a:srgbClr val="D9D9D9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PROBLEM</a:t>
            </a:r>
            <a:b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Organizations face a data discovery problem when their analysts spend more time looking for relevant data than analyzing it.</a:t>
            </a:r>
            <a:b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highlight>
                  <a:srgbClr val="D9D9D9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WHY IS IT ESSENTIAL?</a:t>
            </a:r>
            <a:br>
              <a:rPr lang="en" sz="1600">
                <a:highlight>
                  <a:srgbClr val="D9D9D9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600">
              <a:highlight>
                <a:srgbClr val="D9D9D9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Addition of new data and the scale of data generation process.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To be able to work with structured or unstructured data.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Ability to provide querying flexibility to support any type of data needs.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9350" y="0"/>
            <a:ext cx="2844650" cy="17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/>
        </p:nvSpPr>
        <p:spPr>
          <a:xfrm>
            <a:off x="0" y="0"/>
            <a:ext cx="9144000" cy="172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/>
          </a:p>
        </p:txBody>
      </p:sp>
      <p:sp>
        <p:nvSpPr>
          <p:cNvPr id="135" name="Google Shape;135;p28"/>
          <p:cNvSpPr txBox="1"/>
          <p:nvPr/>
        </p:nvSpPr>
        <p:spPr>
          <a:xfrm>
            <a:off x="0" y="577200"/>
            <a:ext cx="6983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AURUM ARCHITECTURE</a:t>
            </a:r>
            <a:endParaRPr b="1"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6086075" y="2639988"/>
            <a:ext cx="3074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MAJOR COMPONENTS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1.    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SRQL Engine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2.     EKJ Builder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3.     Profiler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7" name="Google Shape;137;p28"/>
          <p:cNvPicPr preferRelativeResize="0"/>
          <p:nvPr/>
        </p:nvPicPr>
        <p:blipFill rotWithShape="1">
          <a:blip r:embed="rId3">
            <a:alphaModFix amt="80000"/>
          </a:blip>
          <a:srcRect b="0" l="0" r="12793" t="0"/>
          <a:stretch/>
        </p:blipFill>
        <p:spPr>
          <a:xfrm>
            <a:off x="271225" y="2065777"/>
            <a:ext cx="5490525" cy="2700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2250" y="0"/>
            <a:ext cx="3041750" cy="17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/>
        </p:nvSpPr>
        <p:spPr>
          <a:xfrm>
            <a:off x="0" y="0"/>
            <a:ext cx="9144000" cy="172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/>
          </a:p>
        </p:txBody>
      </p:sp>
      <p:sp>
        <p:nvSpPr>
          <p:cNvPr id="144" name="Google Shape;144;p29"/>
          <p:cNvSpPr txBox="1"/>
          <p:nvPr/>
        </p:nvSpPr>
        <p:spPr>
          <a:xfrm>
            <a:off x="0" y="538800"/>
            <a:ext cx="8359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ENTERPRISE KNOWLEDGE GRAPH</a:t>
            </a:r>
            <a:br>
              <a:rPr b="1"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(EKG)</a:t>
            </a:r>
            <a:endParaRPr b="1"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29"/>
          <p:cNvSpPr txBox="1"/>
          <p:nvPr/>
        </p:nvSpPr>
        <p:spPr>
          <a:xfrm>
            <a:off x="61500" y="1820375"/>
            <a:ext cx="4678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D9D9D9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CHALLENGES</a:t>
            </a:r>
            <a:endParaRPr b="1" sz="1500">
              <a:solidFill>
                <a:schemeClr val="dk1"/>
              </a:solidFill>
              <a:highlight>
                <a:srgbClr val="D9D9D9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highlight>
                <a:srgbClr val="D9D9D9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Using naive method, takes multiple access rounds to data and is heavy CPU.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highlight>
                  <a:srgbClr val="D9D9D9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BUILDING EKG</a:t>
            </a:r>
            <a:endParaRPr b="1" sz="1500">
              <a:highlight>
                <a:srgbClr val="D9D9D9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highlight>
                <a:srgbClr val="D9D9D9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PROFILER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Reads data in one pass.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Signature building</a:t>
            </a:r>
            <a:b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 sketches, Cardinality,data distributions, types etc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○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SOURCE and SINK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6" name="Google Shape;146;p29"/>
          <p:cNvPicPr preferRelativeResize="0"/>
          <p:nvPr/>
        </p:nvPicPr>
        <p:blipFill rotWithShape="1">
          <a:blip r:embed="rId3">
            <a:alphaModFix/>
          </a:blip>
          <a:srcRect b="17861" l="1988" r="2399" t="2400"/>
          <a:stretch/>
        </p:blipFill>
        <p:spPr>
          <a:xfrm>
            <a:off x="6556950" y="0"/>
            <a:ext cx="2587050" cy="172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950" y="2650200"/>
            <a:ext cx="4605600" cy="22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/>
        </p:nvSpPr>
        <p:spPr>
          <a:xfrm>
            <a:off x="0" y="0"/>
            <a:ext cx="9144000" cy="172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/>
          </a:p>
        </p:txBody>
      </p:sp>
      <p:sp>
        <p:nvSpPr>
          <p:cNvPr id="153" name="Google Shape;153;p30"/>
          <p:cNvSpPr txBox="1"/>
          <p:nvPr/>
        </p:nvSpPr>
        <p:spPr>
          <a:xfrm>
            <a:off x="0" y="461700"/>
            <a:ext cx="8359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 BUILDER</a:t>
            </a:r>
            <a:endParaRPr b="1"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RELATIONSHIP BUILDER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4" name="Google Shape;154;p30"/>
          <p:cNvPicPr preferRelativeResize="0"/>
          <p:nvPr/>
        </p:nvPicPr>
        <p:blipFill rotWithShape="1">
          <a:blip r:embed="rId3">
            <a:alphaModFix/>
          </a:blip>
          <a:srcRect b="17861" l="1988" r="2399" t="2400"/>
          <a:stretch/>
        </p:blipFill>
        <p:spPr>
          <a:xfrm>
            <a:off x="6556950" y="0"/>
            <a:ext cx="2587050" cy="172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0"/>
          <p:cNvSpPr txBox="1"/>
          <p:nvPr/>
        </p:nvSpPr>
        <p:spPr>
          <a:xfrm>
            <a:off x="156875" y="1860200"/>
            <a:ext cx="72951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Computes the syntactic relationships between the columns in the database using the profiles.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Create relationship if signatures are similar, hashed using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 SENSITIVE HASHING.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Relationship strength: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AutoNum type="alphaLcPeriod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Jaccard similarity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AutoNum type="alphaLcPeriod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Cosine similarity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Primary key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: Content similarity, Uniqueness_ratio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Foreign key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: Attribute similarity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/>
        </p:nvSpPr>
        <p:spPr>
          <a:xfrm>
            <a:off x="0" y="0"/>
            <a:ext cx="9144000" cy="172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/>
          </a:p>
        </p:txBody>
      </p:sp>
      <p:sp>
        <p:nvSpPr>
          <p:cNvPr id="161" name="Google Shape;161;p31"/>
          <p:cNvSpPr txBox="1"/>
          <p:nvPr/>
        </p:nvSpPr>
        <p:spPr>
          <a:xfrm>
            <a:off x="0" y="577200"/>
            <a:ext cx="8359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MAINTAINING - EKG</a:t>
            </a:r>
            <a:endParaRPr b="1"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31"/>
          <p:cNvSpPr txBox="1"/>
          <p:nvPr/>
        </p:nvSpPr>
        <p:spPr>
          <a:xfrm>
            <a:off x="123275" y="1771300"/>
            <a:ext cx="8931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➔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Keep the EKG up to date without having to recompute everything from scratch.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➔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Keep access to the underlying data sources to a minimum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31"/>
          <p:cNvSpPr txBox="1"/>
          <p:nvPr/>
        </p:nvSpPr>
        <p:spPr>
          <a:xfrm>
            <a:off x="162600" y="2279250"/>
            <a:ext cx="881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highlight>
                  <a:srgbClr val="D9D9D9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RESS Algorithm (Resource-Efficient Signature Sampling)</a:t>
            </a:r>
            <a:endParaRPr b="1" sz="1500">
              <a:highlight>
                <a:srgbClr val="D9D9D9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31"/>
          <p:cNvSpPr/>
          <p:nvPr/>
        </p:nvSpPr>
        <p:spPr>
          <a:xfrm>
            <a:off x="268925" y="3215250"/>
            <a:ext cx="1512900" cy="4938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C, Collection of columns from all databases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31"/>
          <p:cNvSpPr/>
          <p:nvPr/>
        </p:nvSpPr>
        <p:spPr>
          <a:xfrm>
            <a:off x="268925" y="3771050"/>
            <a:ext cx="1512900" cy="4938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Store to retrieve profiles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31"/>
          <p:cNvSpPr/>
          <p:nvPr/>
        </p:nvSpPr>
        <p:spPr>
          <a:xfrm>
            <a:off x="268925" y="4326850"/>
            <a:ext cx="1512900" cy="4938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γ , maximum magnitude of change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31"/>
          <p:cNvSpPr/>
          <p:nvPr/>
        </p:nvSpPr>
        <p:spPr>
          <a:xfrm>
            <a:off x="7541375" y="3564850"/>
            <a:ext cx="1512900" cy="762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M, where M ∈ C is the set of columns that need a new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profile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1"/>
          <p:cNvSpPr/>
          <p:nvPr/>
        </p:nvSpPr>
        <p:spPr>
          <a:xfrm>
            <a:off x="1853163" y="3676550"/>
            <a:ext cx="930000" cy="41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for c ∈ C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31"/>
          <p:cNvSpPr/>
          <p:nvPr/>
        </p:nvSpPr>
        <p:spPr>
          <a:xfrm>
            <a:off x="3092625" y="3277250"/>
            <a:ext cx="1725900" cy="49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S = random(c)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X = store[c].no.unique_val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JSmax = s/x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31"/>
          <p:cNvSpPr/>
          <p:nvPr/>
        </p:nvSpPr>
        <p:spPr>
          <a:xfrm>
            <a:off x="3092625" y="4233250"/>
            <a:ext cx="1725900" cy="68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smh = minhash(S)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xmh = store[c].contentsSignature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JS0 = jaccard(smh,xmh)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31"/>
          <p:cNvSpPr/>
          <p:nvPr/>
        </p:nvSpPr>
        <p:spPr>
          <a:xfrm>
            <a:off x="4975375" y="3738550"/>
            <a:ext cx="1131900" cy="41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 = 1 − JS0/JSmax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1"/>
          <p:cNvSpPr/>
          <p:nvPr/>
        </p:nvSpPr>
        <p:spPr>
          <a:xfrm>
            <a:off x="6207825" y="3698950"/>
            <a:ext cx="1233000" cy="4938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δ &gt; γ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1"/>
          <p:cNvSpPr/>
          <p:nvPr/>
        </p:nvSpPr>
        <p:spPr>
          <a:xfrm>
            <a:off x="6441225" y="4519450"/>
            <a:ext cx="7662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recompute(M, c);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4" name="Google Shape;174;p31"/>
          <p:cNvCxnSpPr>
            <a:stCxn id="168" idx="0"/>
            <a:endCxn id="169" idx="1"/>
          </p:cNvCxnSpPr>
          <p:nvPr/>
        </p:nvCxnSpPr>
        <p:spPr>
          <a:xfrm rot="-5400000">
            <a:off x="2629263" y="3213050"/>
            <a:ext cx="152400" cy="774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31"/>
          <p:cNvCxnSpPr>
            <a:stCxn id="169" idx="2"/>
            <a:endCxn id="170" idx="0"/>
          </p:cNvCxnSpPr>
          <p:nvPr/>
        </p:nvCxnSpPr>
        <p:spPr>
          <a:xfrm flipH="1" rot="-5400000">
            <a:off x="3724725" y="4001900"/>
            <a:ext cx="4623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31"/>
          <p:cNvCxnSpPr>
            <a:stCxn id="170" idx="3"/>
            <a:endCxn id="171" idx="2"/>
          </p:cNvCxnSpPr>
          <p:nvPr/>
        </p:nvCxnSpPr>
        <p:spPr>
          <a:xfrm flipH="1" rot="10800000">
            <a:off x="4818525" y="4153150"/>
            <a:ext cx="722700" cy="420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31"/>
          <p:cNvCxnSpPr>
            <a:endCxn id="172" idx="1"/>
          </p:cNvCxnSpPr>
          <p:nvPr/>
        </p:nvCxnSpPr>
        <p:spPr>
          <a:xfrm>
            <a:off x="6107325" y="3945250"/>
            <a:ext cx="100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31"/>
          <p:cNvCxnSpPr>
            <a:stCxn id="172" idx="2"/>
            <a:endCxn id="173" idx="0"/>
          </p:cNvCxnSpPr>
          <p:nvPr/>
        </p:nvCxnSpPr>
        <p:spPr>
          <a:xfrm flipH="1" rot="-5400000">
            <a:off x="6661275" y="4355800"/>
            <a:ext cx="326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31"/>
          <p:cNvCxnSpPr>
            <a:stCxn id="173" idx="2"/>
            <a:endCxn id="169" idx="1"/>
          </p:cNvCxnSpPr>
          <p:nvPr/>
        </p:nvCxnSpPr>
        <p:spPr>
          <a:xfrm flipH="1" rot="5400000">
            <a:off x="4291575" y="2325100"/>
            <a:ext cx="1333800" cy="3731700"/>
          </a:xfrm>
          <a:prstGeom prst="bentConnector4">
            <a:avLst>
              <a:gd fmla="val -17853" name="adj1"/>
              <a:gd fmla="val 10638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4325" y="-2350"/>
            <a:ext cx="2298400" cy="17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/>
        </p:nvSpPr>
        <p:spPr>
          <a:xfrm>
            <a:off x="0" y="0"/>
            <a:ext cx="9144000" cy="172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/>
          </a:p>
        </p:txBody>
      </p:sp>
      <p:sp>
        <p:nvSpPr>
          <p:cNvPr id="186" name="Google Shape;186;p32"/>
          <p:cNvSpPr txBox="1"/>
          <p:nvPr/>
        </p:nvSpPr>
        <p:spPr>
          <a:xfrm>
            <a:off x="0" y="577200"/>
            <a:ext cx="5457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EVALUATING PERFORMANCE</a:t>
            </a:r>
            <a:endParaRPr b="1"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7" name="Google Shape;187;p32"/>
          <p:cNvPicPr preferRelativeResize="0"/>
          <p:nvPr/>
        </p:nvPicPr>
        <p:blipFill rotWithShape="1">
          <a:blip r:embed="rId3">
            <a:alphaModFix/>
          </a:blip>
          <a:srcRect b="10236" l="5377" r="33512" t="9603"/>
          <a:stretch/>
        </p:blipFill>
        <p:spPr>
          <a:xfrm>
            <a:off x="210450" y="2181575"/>
            <a:ext cx="4451202" cy="143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7300" y="44825"/>
            <a:ext cx="2106700" cy="18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/>
        </p:nvPicPr>
        <p:blipFill rotWithShape="1">
          <a:blip r:embed="rId3">
            <a:alphaModFix/>
          </a:blip>
          <a:srcRect b="4452" l="68603" r="4066" t="0"/>
          <a:stretch/>
        </p:blipFill>
        <p:spPr>
          <a:xfrm>
            <a:off x="1815362" y="3644700"/>
            <a:ext cx="1826576" cy="129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2"/>
          <p:cNvSpPr txBox="1"/>
          <p:nvPr/>
        </p:nvSpPr>
        <p:spPr>
          <a:xfrm>
            <a:off x="1074575" y="1752588"/>
            <a:ext cx="29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BUILDING EKG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32"/>
          <p:cNvSpPr txBox="1"/>
          <p:nvPr/>
        </p:nvSpPr>
        <p:spPr>
          <a:xfrm>
            <a:off x="5251050" y="1757700"/>
            <a:ext cx="29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MAINTAINING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EKG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2" name="Google Shape;192;p32"/>
          <p:cNvPicPr preferRelativeResize="0"/>
          <p:nvPr/>
        </p:nvPicPr>
        <p:blipFill rotWithShape="1">
          <a:blip r:embed="rId5">
            <a:alphaModFix/>
          </a:blip>
          <a:srcRect b="4049" l="2959" r="0" t="0"/>
          <a:stretch/>
        </p:blipFill>
        <p:spPr>
          <a:xfrm>
            <a:off x="4796125" y="2090400"/>
            <a:ext cx="4157399" cy="147817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 txBox="1"/>
          <p:nvPr/>
        </p:nvSpPr>
        <p:spPr>
          <a:xfrm>
            <a:off x="5250025" y="3538975"/>
            <a:ext cx="150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Precision and Recall as a function of change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with 10% sample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7339900" y="3615925"/>
            <a:ext cx="150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Absolute error for different sample sizes.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1636050" y="4740550"/>
            <a:ext cx="238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Graph builder runtimes with increase DEs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32"/>
          <p:cNvSpPr txBox="1"/>
          <p:nvPr/>
        </p:nvSpPr>
        <p:spPr>
          <a:xfrm>
            <a:off x="1977900" y="3421400"/>
            <a:ext cx="15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Profiler 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 runtimes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/>
        </p:nvSpPr>
        <p:spPr>
          <a:xfrm>
            <a:off x="0" y="0"/>
            <a:ext cx="9144000" cy="172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/>
          </a:p>
        </p:txBody>
      </p:sp>
      <p:sp>
        <p:nvSpPr>
          <p:cNvPr id="202" name="Google Shape;202;p33"/>
          <p:cNvSpPr txBox="1"/>
          <p:nvPr/>
        </p:nvSpPr>
        <p:spPr>
          <a:xfrm>
            <a:off x="0" y="577200"/>
            <a:ext cx="8359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QUERYING EKG</a:t>
            </a:r>
            <a:endParaRPr b="1"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33"/>
          <p:cNvSpPr txBox="1"/>
          <p:nvPr/>
        </p:nvSpPr>
        <p:spPr>
          <a:xfrm>
            <a:off x="106500" y="1950575"/>
            <a:ext cx="8931000" cy="28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D9D9D9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Querying using SRQL </a:t>
            </a:r>
            <a:r>
              <a:rPr lang="en" sz="1500">
                <a:solidFill>
                  <a:schemeClr val="dk1"/>
                </a:solidFill>
                <a:highlight>
                  <a:srgbClr val="D9D9D9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(Source Retrieval Query Language)</a:t>
            </a:r>
            <a:br>
              <a:rPr lang="en" sz="1500">
                <a:solidFill>
                  <a:schemeClr val="dk1"/>
                </a:solidFill>
                <a:highlight>
                  <a:srgbClr val="D9D9D9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solidFill>
                <a:schemeClr val="dk1"/>
              </a:solidFill>
              <a:highlight>
                <a:srgbClr val="D9D9D9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Mainly focus on two concepts: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1. Discoverable Elements(DE’s)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2. Discovery Primitives(DP’s)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Discovery primitives divided into two groups.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1. Pure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2. Lookup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SRQL language uses Discovery Result Set (DRS) to support metadata functionality.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94653" y="42750"/>
            <a:ext cx="3049347" cy="16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